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5"/>
  </p:notesMasterIdLst>
  <p:sldIdLst>
    <p:sldId id="256" r:id="rId3"/>
    <p:sldId id="260" r:id="rId4"/>
  </p:sldIdLst>
  <p:sldSz cx="7772400" cy="10058400"/>
  <p:notesSz cx="6858000" cy="9144000"/>
  <p:embeddedFontLst>
    <p:embeddedFont>
      <p:font typeface="Google Sans" panose="020B0604020202020204" charset="0"/>
      <p:regular r:id="rId6"/>
      <p:bold r:id="rId7"/>
      <p:italic r:id="rId8"/>
      <p:boldItalic r:id="rId9"/>
    </p:embeddedFont>
    <p:embeddedFont>
      <p:font typeface="Google Sans SemiBold" panose="020B0604020202020204" charset="0"/>
      <p:regular r:id="rId10"/>
      <p:bold r:id="rId11"/>
      <p:italic r:id="rId12"/>
      <p:boldItalic r:id="rId13"/>
    </p:embeddedFont>
    <p:embeddedFont>
      <p:font typeface="Lato" panose="020F0502020204030203" pitchFamily="34" charset="0"/>
      <p:regular r:id="rId14"/>
      <p:bold r:id="rId15"/>
      <p:italic r:id="rId16"/>
      <p:boldItalic r:id="rId17"/>
    </p:embeddedFont>
    <p:embeddedFont>
      <p:font typeface="PT Sans Narrow" panose="020B0506020203020204" pitchFamily="34" charset="0"/>
      <p:regular r:id="rId18"/>
      <p:bold r:id="rId19"/>
    </p:embeddedFont>
    <p:embeddedFont>
      <p:font typeface="Roboto" panose="02000000000000000000" pitchFamily="2" charset="0"/>
      <p:regular r:id="rId20"/>
      <p:bold r:id="rId21"/>
      <p:italic r:id="rId22"/>
      <p:boldItalic r:id="rId23"/>
    </p:embeddedFont>
    <p:embeddedFont>
      <p:font typeface="Work Sans"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00" d="100"/>
          <a:sy n="200" d="100"/>
        </p:scale>
        <p:origin x="144" y="-3660"/>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font" Target="fonts/font8.fntdata"/><Relationship Id="rId18" Type="http://schemas.openxmlformats.org/officeDocument/2006/relationships/font" Target="fonts/font13.fntdata"/><Relationship Id="rId26" Type="http://schemas.openxmlformats.org/officeDocument/2006/relationships/font" Target="fonts/font21.fntdata"/><Relationship Id="rId3" Type="http://schemas.openxmlformats.org/officeDocument/2006/relationships/slide" Target="slides/slide1.xml"/><Relationship Id="rId21" Type="http://schemas.openxmlformats.org/officeDocument/2006/relationships/font" Target="fonts/font16.fntdata"/><Relationship Id="rId7" Type="http://schemas.openxmlformats.org/officeDocument/2006/relationships/font" Target="fonts/font2.fntdata"/><Relationship Id="rId12" Type="http://schemas.openxmlformats.org/officeDocument/2006/relationships/font" Target="fonts/font7.fntdata"/><Relationship Id="rId17" Type="http://schemas.openxmlformats.org/officeDocument/2006/relationships/font" Target="fonts/font12.fntdata"/><Relationship Id="rId25" Type="http://schemas.openxmlformats.org/officeDocument/2006/relationships/font" Target="fonts/font20.fntdata"/><Relationship Id="rId2" Type="http://schemas.openxmlformats.org/officeDocument/2006/relationships/slideMaster" Target="slideMasters/slideMaster2.xml"/><Relationship Id="rId16" Type="http://schemas.openxmlformats.org/officeDocument/2006/relationships/font" Target="fonts/font11.fntdata"/><Relationship Id="rId20" Type="http://schemas.openxmlformats.org/officeDocument/2006/relationships/font" Target="fonts/font1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24" Type="http://schemas.openxmlformats.org/officeDocument/2006/relationships/font" Target="fonts/font19.fntdata"/><Relationship Id="rId5" Type="http://schemas.openxmlformats.org/officeDocument/2006/relationships/notesMaster" Target="notesMasters/notesMaster1.xml"/><Relationship Id="rId15" Type="http://schemas.openxmlformats.org/officeDocument/2006/relationships/font" Target="fonts/font10.fntdata"/><Relationship Id="rId23" Type="http://schemas.openxmlformats.org/officeDocument/2006/relationships/font" Target="fonts/font18.fntdata"/><Relationship Id="rId28" Type="http://schemas.openxmlformats.org/officeDocument/2006/relationships/presProps" Target="presProps.xml"/><Relationship Id="rId10" Type="http://schemas.openxmlformats.org/officeDocument/2006/relationships/font" Target="fonts/font5.fntdata"/><Relationship Id="rId19" Type="http://schemas.openxmlformats.org/officeDocument/2006/relationships/font" Target="fonts/font14.fntdata"/><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font" Target="fonts/font4.fntdata"/><Relationship Id="rId14" Type="http://schemas.openxmlformats.org/officeDocument/2006/relationships/font" Target="fonts/font9.fntdata"/><Relationship Id="rId22" Type="http://schemas.openxmlformats.org/officeDocument/2006/relationships/font" Target="fonts/font17.fntdata"/><Relationship Id="rId27" Type="http://schemas.openxmlformats.org/officeDocument/2006/relationships/font" Target="fonts/font22.fntdata"/><Relationship Id="rId30" Type="http://schemas.openxmlformats.org/officeDocument/2006/relationships/theme" Target="theme/theme1.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e3a6309cc6_3_31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e3a6309cc6_3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e3a6309cc6_3_33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e3a6309cc6_3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userDrawn="1">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3" userDrawn="1">
  <p:cSld name="CUSTOM_2_1">
    <p:spTree>
      <p:nvGrpSpPr>
        <p:cNvPr id="1"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
  <p:cSld name="CUSTOM_1">
    <p:spTree>
      <p:nvGrpSpPr>
        <p:cNvPr id="1" name="Shape 35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6" r:id="rId1"/>
    <p:sldLayoutId id="2147483658"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16"/>
          <p:cNvSpPr txBox="1"/>
          <p:nvPr/>
        </p:nvSpPr>
        <p:spPr>
          <a:xfrm>
            <a:off x="428625" y="4256675"/>
            <a:ext cx="70770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400" b="1">
                <a:latin typeface="Google Sans"/>
                <a:ea typeface="Google Sans"/>
                <a:cs typeface="Google Sans"/>
                <a:sym typeface="Google Sans"/>
              </a:rPr>
              <a:t>Executive summary templates</a:t>
            </a:r>
            <a:endParaRPr sz="3400" b="1">
              <a:latin typeface="Google Sans"/>
              <a:ea typeface="Google Sans"/>
              <a:cs typeface="Google Sans"/>
              <a:sym typeface="Google Sans"/>
            </a:endParaRPr>
          </a:p>
        </p:txBody>
      </p:sp>
      <p:sp>
        <p:nvSpPr>
          <p:cNvPr id="415" name="Google Shape;415;p16"/>
          <p:cNvSpPr txBox="1"/>
          <p:nvPr/>
        </p:nvSpPr>
        <p:spPr>
          <a:xfrm>
            <a:off x="428625" y="4866275"/>
            <a:ext cx="70770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latin typeface="Google Sans"/>
                <a:ea typeface="Google Sans"/>
                <a:cs typeface="Google Sans"/>
                <a:sym typeface="Google Sans"/>
              </a:rPr>
              <a:t>Use the Layout dropdown menu to select a template or build your own using these layouts as inspiration. </a:t>
            </a:r>
            <a:endParaRPr sz="2100">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grpSp>
        <p:nvGrpSpPr>
          <p:cNvPr id="452" name="Google Shape;452;p20"/>
          <p:cNvGrpSpPr/>
          <p:nvPr/>
        </p:nvGrpSpPr>
        <p:grpSpPr>
          <a:xfrm>
            <a:off x="404725" y="508525"/>
            <a:ext cx="5190000" cy="771300"/>
            <a:chOff x="188700" y="665125"/>
            <a:chExt cx="5190000" cy="771300"/>
          </a:xfrm>
        </p:grpSpPr>
        <p:sp>
          <p:nvSpPr>
            <p:cNvPr id="453" name="Google Shape;453;p20"/>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solidFill>
                    <a:srgbClr val="000000"/>
                  </a:solidFill>
                  <a:latin typeface="Google Sans SemiBold"/>
                  <a:ea typeface="Google Sans SemiBold"/>
                  <a:cs typeface="Google Sans SemiBold"/>
                  <a:sym typeface="Google Sans SemiBold"/>
                </a:rPr>
                <a:t>User Churn Project | Preliminary Data Summary</a:t>
              </a:r>
              <a:endParaRPr sz="1900" dirty="0">
                <a:solidFill>
                  <a:srgbClr val="000000"/>
                </a:solidFill>
                <a:latin typeface="Google Sans SemiBold"/>
                <a:ea typeface="Google Sans SemiBold"/>
                <a:cs typeface="Google Sans SemiBold"/>
                <a:sym typeface="Google Sans SemiBold"/>
              </a:endParaRPr>
            </a:p>
          </p:txBody>
        </p:sp>
        <p:sp>
          <p:nvSpPr>
            <p:cNvPr id="454" name="Google Shape;454;p20"/>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Roboto"/>
                  <a:ea typeface="Roboto"/>
                  <a:cs typeface="Roboto"/>
                  <a:sym typeface="Roboto"/>
                </a:rPr>
                <a:t>P</a:t>
              </a:r>
              <a:r>
                <a:rPr lang="en-CA" dirty="0">
                  <a:latin typeface="Roboto"/>
                  <a:ea typeface="Roboto"/>
                  <a:cs typeface="Roboto"/>
                  <a:sym typeface="Roboto"/>
                </a:rPr>
                <a:t>r</a:t>
              </a:r>
              <a:r>
                <a:rPr lang="en" dirty="0">
                  <a:latin typeface="Roboto"/>
                  <a:ea typeface="Roboto"/>
                  <a:cs typeface="Roboto"/>
                  <a:sym typeface="Roboto"/>
                </a:rPr>
                <a:t>epared for: Waze Leadership Team</a:t>
              </a:r>
              <a:endParaRPr dirty="0">
                <a:solidFill>
                  <a:srgbClr val="000000"/>
                </a:solidFill>
                <a:latin typeface="Roboto"/>
                <a:ea typeface="Roboto"/>
                <a:cs typeface="Roboto"/>
                <a:sym typeface="Roboto"/>
              </a:endParaRPr>
            </a:p>
          </p:txBody>
        </p:sp>
      </p:grpSp>
      <p:sp>
        <p:nvSpPr>
          <p:cNvPr id="2" name="Google Shape;158;p8">
            <a:extLst>
              <a:ext uri="{FF2B5EF4-FFF2-40B4-BE49-F238E27FC236}">
                <a16:creationId xmlns:a16="http://schemas.microsoft.com/office/drawing/2014/main" id="{E53CBB6C-FE9A-7C43-7C94-A6F43D277D5A}"/>
              </a:ext>
            </a:extLst>
          </p:cNvPr>
          <p:cNvSpPr txBox="1"/>
          <p:nvPr/>
        </p:nvSpPr>
        <p:spPr>
          <a:xfrm>
            <a:off x="404725" y="1920176"/>
            <a:ext cx="6862500" cy="124646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1200" dirty="0">
                <a:solidFill>
                  <a:schemeClr val="dk1"/>
                </a:solidFill>
                <a:latin typeface="Roboto"/>
                <a:ea typeface="Roboto"/>
                <a:cs typeface="Roboto"/>
                <a:sym typeface="Roboto"/>
              </a:rPr>
              <a:t>The data team is developing an analytics project with the objective to increase growth by understanding the causes of user churn and finding ways to prevent them. In this context, churn refers to the number of users who either uninstalled the app or stopped using it</a:t>
            </a:r>
            <a:endParaRPr sz="800" dirty="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b="1" dirty="0">
                <a:solidFill>
                  <a:schemeClr val="dk1"/>
                </a:solidFill>
                <a:latin typeface="Roboto"/>
                <a:ea typeface="Roboto"/>
                <a:cs typeface="Roboto"/>
                <a:sym typeface="Roboto"/>
              </a:rPr>
              <a:t>This report contains a preliminary data summary, information on the project status and key insights of Milestone 2, which impact the future development of the overall project.  </a:t>
            </a:r>
            <a:endParaRPr sz="1200" b="1" dirty="0">
              <a:solidFill>
                <a:schemeClr val="dk1"/>
              </a:solidFill>
              <a:latin typeface="Google Sans"/>
              <a:ea typeface="Google Sans"/>
              <a:cs typeface="Google Sans"/>
              <a:sym typeface="Google Sans"/>
            </a:endParaRPr>
          </a:p>
        </p:txBody>
      </p:sp>
      <p:sp>
        <p:nvSpPr>
          <p:cNvPr id="3" name="Google Shape;163;p8">
            <a:extLst>
              <a:ext uri="{FF2B5EF4-FFF2-40B4-BE49-F238E27FC236}">
                <a16:creationId xmlns:a16="http://schemas.microsoft.com/office/drawing/2014/main" id="{6A84E6B1-6533-74E8-795A-E1E5DD5EB9F0}"/>
              </a:ext>
            </a:extLst>
          </p:cNvPr>
          <p:cNvSpPr txBox="1"/>
          <p:nvPr/>
        </p:nvSpPr>
        <p:spPr>
          <a:xfrm>
            <a:off x="404725" y="3689017"/>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latin typeface="Roboto"/>
                <a:ea typeface="Roboto"/>
                <a:cs typeface="Roboto"/>
                <a:sym typeface="Roboto"/>
              </a:rPr>
              <a:t>Milestone 2 - Compile Summary Information </a:t>
            </a:r>
            <a:endParaRPr sz="1200" b="1" dirty="0">
              <a:latin typeface="Roboto"/>
              <a:ea typeface="Roboto"/>
              <a:cs typeface="Roboto"/>
              <a:sym typeface="Roboto"/>
            </a:endParaRPr>
          </a:p>
        </p:txBody>
      </p:sp>
      <p:sp>
        <p:nvSpPr>
          <p:cNvPr id="4" name="Google Shape;164;p8">
            <a:extLst>
              <a:ext uri="{FF2B5EF4-FFF2-40B4-BE49-F238E27FC236}">
                <a16:creationId xmlns:a16="http://schemas.microsoft.com/office/drawing/2014/main" id="{9C13D1ED-063E-AC6F-5C37-2A80636BCE76}"/>
              </a:ext>
            </a:extLst>
          </p:cNvPr>
          <p:cNvSpPr txBox="1"/>
          <p:nvPr/>
        </p:nvSpPr>
        <p:spPr>
          <a:xfrm>
            <a:off x="404725" y="3991642"/>
            <a:ext cx="3224100" cy="2562210"/>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100" dirty="0">
                <a:solidFill>
                  <a:schemeClr val="dk1"/>
                </a:solidFill>
              </a:rPr>
              <a:t> </a:t>
            </a:r>
            <a:r>
              <a:rPr lang="en" sz="1100" b="1" dirty="0">
                <a:solidFill>
                  <a:schemeClr val="dk1"/>
                </a:solidFill>
                <a:latin typeface="Roboto"/>
                <a:ea typeface="Roboto"/>
                <a:cs typeface="Roboto"/>
                <a:sym typeface="Roboto"/>
              </a:rPr>
              <a:t>Target Goal:</a:t>
            </a:r>
            <a:r>
              <a:rPr lang="en" sz="1100" dirty="0">
                <a:solidFill>
                  <a:schemeClr val="dk1"/>
                </a:solidFill>
                <a:latin typeface="Roboto"/>
                <a:ea typeface="Roboto"/>
                <a:cs typeface="Roboto"/>
                <a:sym typeface="Roboto"/>
              </a:rPr>
              <a:t> Inspect user data to learn important relationships between variables. </a:t>
            </a:r>
            <a:endParaRPr sz="1100" dirty="0">
              <a:solidFill>
                <a:schemeClr val="dk1"/>
              </a:solidFill>
              <a:latin typeface="Roboto"/>
              <a:ea typeface="Roboto"/>
              <a:cs typeface="Roboto"/>
              <a:sym typeface="Roboto"/>
            </a:endParaRPr>
          </a:p>
          <a:p>
            <a:pPr marL="257175" lvl="0" indent="-314325" algn="l" rtl="0">
              <a:lnSpc>
                <a:spcPct val="100000"/>
              </a:lnSpc>
              <a:spcBef>
                <a:spcPts val="700"/>
              </a:spcBef>
              <a:spcAft>
                <a:spcPts val="0"/>
              </a:spcAft>
              <a:buNone/>
            </a:pPr>
            <a:r>
              <a:rPr lang="en" sz="1100" dirty="0">
                <a:solidFill>
                  <a:schemeClr val="dk1"/>
                </a:solidFill>
              </a:rPr>
              <a:t> </a:t>
            </a:r>
            <a:r>
              <a:rPr lang="en" sz="1100" b="1" dirty="0">
                <a:solidFill>
                  <a:schemeClr val="dk1"/>
                </a:solidFill>
                <a:latin typeface="Roboto"/>
                <a:ea typeface="Roboto"/>
                <a:cs typeface="Roboto"/>
                <a:sym typeface="Roboto"/>
              </a:rPr>
              <a:t>Methods:</a:t>
            </a:r>
            <a:r>
              <a:rPr lang="en" sz="1100" dirty="0">
                <a:solidFill>
                  <a:schemeClr val="dk1"/>
                </a:solidFill>
                <a:latin typeface="Roboto"/>
                <a:ea typeface="Roboto"/>
                <a:cs typeface="Roboto"/>
                <a:sym typeface="Roboto"/>
              </a:rPr>
              <a:t> </a:t>
            </a:r>
            <a:endParaRPr sz="1100" dirty="0">
              <a:solidFill>
                <a:schemeClr val="dk1"/>
              </a:solidFill>
              <a:latin typeface="Roboto"/>
              <a:ea typeface="Roboto"/>
              <a:cs typeface="Roboto"/>
              <a:sym typeface="Roboto"/>
            </a:endParaRPr>
          </a:p>
          <a:p>
            <a:pPr marL="457200" lvl="0" indent="-190500" algn="l" rtl="0">
              <a:lnSpc>
                <a:spcPct val="100000"/>
              </a:lnSpc>
              <a:spcBef>
                <a:spcPts val="50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Create a dataframe</a:t>
            </a:r>
            <a:endParaRPr sz="1100" dirty="0">
              <a:solidFill>
                <a:schemeClr val="dk1"/>
              </a:solidFill>
              <a:latin typeface="Roboto"/>
              <a:ea typeface="Roboto"/>
              <a:cs typeface="Roboto"/>
              <a:sym typeface="Roboto"/>
            </a:endParaRPr>
          </a:p>
          <a:p>
            <a:pPr marL="685800" lvl="1" indent="-190500" algn="l" rtl="0">
              <a:lnSpc>
                <a:spcPct val="100000"/>
              </a:lnSpc>
              <a:spcBef>
                <a:spcPts val="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Each row represents a single observation, and each column represents a single variable</a:t>
            </a:r>
            <a:endParaRPr sz="1100" dirty="0">
              <a:solidFill>
                <a:schemeClr val="dk1"/>
              </a:solidFill>
              <a:latin typeface="Roboto"/>
              <a:ea typeface="Roboto"/>
              <a:cs typeface="Roboto"/>
              <a:sym typeface="Roboto"/>
            </a:endParaRPr>
          </a:p>
          <a:p>
            <a:pPr marL="457200" lvl="0" indent="-190500" algn="l" rtl="0">
              <a:lnSpc>
                <a:spcPct val="100000"/>
              </a:lnSpc>
              <a:spcBef>
                <a:spcPts val="30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Generated preliminary statistics</a:t>
            </a:r>
            <a:endParaRPr sz="1100" dirty="0">
              <a:solidFill>
                <a:schemeClr val="dk1"/>
              </a:solidFill>
              <a:latin typeface="Roboto"/>
              <a:ea typeface="Roboto"/>
              <a:cs typeface="Roboto"/>
              <a:sym typeface="Roboto"/>
            </a:endParaRPr>
          </a:p>
          <a:p>
            <a:pPr marL="457200" lvl="0" indent="-190500" algn="l" rtl="0">
              <a:lnSpc>
                <a:spcPct val="100000"/>
              </a:lnSpc>
              <a:spcBef>
                <a:spcPts val="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Analyzed user behavior</a:t>
            </a:r>
            <a:endParaRPr sz="1100" dirty="0">
              <a:solidFill>
                <a:schemeClr val="dk1"/>
              </a:solidFill>
              <a:latin typeface="Roboto"/>
              <a:ea typeface="Roboto"/>
              <a:cs typeface="Roboto"/>
              <a:sym typeface="Roboto"/>
            </a:endParaRPr>
          </a:p>
          <a:p>
            <a:pPr marL="257175" lvl="0" indent="-314325" algn="l" rtl="0">
              <a:lnSpc>
                <a:spcPct val="100000"/>
              </a:lnSpc>
              <a:spcBef>
                <a:spcPts val="700"/>
              </a:spcBef>
              <a:spcAft>
                <a:spcPts val="500"/>
              </a:spcAft>
              <a:buNone/>
            </a:pPr>
            <a:r>
              <a:rPr lang="en" sz="1100" dirty="0">
                <a:solidFill>
                  <a:schemeClr val="dk1"/>
                </a:solidFill>
              </a:rPr>
              <a:t> </a:t>
            </a:r>
            <a:r>
              <a:rPr lang="en" sz="1100" b="1" dirty="0">
                <a:solidFill>
                  <a:schemeClr val="dk1"/>
                </a:solidFill>
                <a:latin typeface="Roboto"/>
                <a:ea typeface="Roboto"/>
                <a:cs typeface="Roboto"/>
                <a:sym typeface="Roboto"/>
              </a:rPr>
              <a:t>Impact:</a:t>
            </a:r>
            <a:r>
              <a:rPr lang="en" sz="1100" dirty="0">
                <a:solidFill>
                  <a:schemeClr val="dk1"/>
                </a:solidFill>
                <a:latin typeface="Roboto"/>
                <a:ea typeface="Roboto"/>
                <a:cs typeface="Roboto"/>
                <a:sym typeface="Roboto"/>
              </a:rPr>
              <a:t> Our team determined important relationships between variables that will guide further analysis of user data. </a:t>
            </a:r>
            <a:endParaRPr sz="1100" dirty="0">
              <a:solidFill>
                <a:schemeClr val="dk1"/>
              </a:solidFill>
              <a:latin typeface="Roboto"/>
              <a:ea typeface="Roboto"/>
              <a:cs typeface="Roboto"/>
              <a:sym typeface="Roboto"/>
            </a:endParaRPr>
          </a:p>
        </p:txBody>
      </p:sp>
      <p:sp>
        <p:nvSpPr>
          <p:cNvPr id="5" name="Google Shape;165;p8">
            <a:extLst>
              <a:ext uri="{FF2B5EF4-FFF2-40B4-BE49-F238E27FC236}">
                <a16:creationId xmlns:a16="http://schemas.microsoft.com/office/drawing/2014/main" id="{6D2F8D10-3F1A-2572-1B8D-1A5213F756AB}"/>
              </a:ext>
            </a:extLst>
          </p:cNvPr>
          <p:cNvSpPr txBox="1"/>
          <p:nvPr/>
        </p:nvSpPr>
        <p:spPr>
          <a:xfrm>
            <a:off x="3835975" y="3694446"/>
            <a:ext cx="3354900" cy="6040104"/>
          </a:xfrm>
          <a:prstGeom prst="rect">
            <a:avLst/>
          </a:prstGeom>
          <a:noFill/>
          <a:ln>
            <a:noFill/>
          </a:ln>
        </p:spPr>
        <p:txBody>
          <a:bodyPr spcFirstLastPara="1" wrap="square" lIns="91425" tIns="91425" rIns="91425" bIns="91425" anchor="t" anchorCtr="0">
            <a:noAutofit/>
          </a:bodyPr>
          <a:lstStyle/>
          <a:p>
            <a:pPr marL="142875" lvl="0" indent="-187325" algn="l" rtl="0">
              <a:lnSpc>
                <a:spcPct val="100000"/>
              </a:lnSpc>
              <a:spcBef>
                <a:spcPts val="0"/>
              </a:spcBef>
              <a:spcAft>
                <a:spcPts val="0"/>
              </a:spcAft>
              <a:buClr>
                <a:schemeClr val="dk1"/>
              </a:buClr>
              <a:buSzPts val="1150"/>
              <a:buFont typeface="Roboto"/>
              <a:buChar char="●"/>
            </a:pPr>
            <a:r>
              <a:rPr lang="en-CA" sz="1150" dirty="0">
                <a:latin typeface="Roboto"/>
                <a:ea typeface="Roboto"/>
                <a:cs typeface="Roboto"/>
                <a:sym typeface="Roboto"/>
              </a:rPr>
              <a:t>P</a:t>
            </a:r>
            <a:r>
              <a:rPr lang="en" sz="1150" dirty="0">
                <a:latin typeface="Roboto"/>
                <a:ea typeface="Roboto"/>
                <a:cs typeface="Roboto"/>
                <a:sym typeface="Roboto"/>
              </a:rPr>
              <a:t>reliminary analysis revealed </a:t>
            </a:r>
            <a:r>
              <a:rPr lang="en" sz="1150" b="1" dirty="0">
                <a:latin typeface="Roboto"/>
                <a:ea typeface="Roboto"/>
                <a:cs typeface="Roboto"/>
                <a:sym typeface="Roboto"/>
              </a:rPr>
              <a:t>82% retained users </a:t>
            </a:r>
            <a:r>
              <a:rPr lang="en" sz="1150" dirty="0">
                <a:latin typeface="Roboto"/>
                <a:ea typeface="Roboto"/>
                <a:cs typeface="Roboto"/>
                <a:sym typeface="Roboto"/>
              </a:rPr>
              <a:t>and</a:t>
            </a:r>
            <a:r>
              <a:rPr lang="en" sz="1150" b="1" dirty="0">
                <a:latin typeface="Roboto"/>
                <a:ea typeface="Roboto"/>
                <a:cs typeface="Roboto"/>
                <a:sym typeface="Roboto"/>
              </a:rPr>
              <a:t> 18% churned users</a:t>
            </a:r>
            <a:r>
              <a:rPr lang="en" sz="1150" dirty="0">
                <a:latin typeface="Roboto"/>
                <a:ea typeface="Roboto"/>
                <a:cs typeface="Roboto"/>
                <a:sym typeface="Roboto"/>
              </a:rPr>
              <a:t>.</a:t>
            </a:r>
            <a:endParaRPr sz="1150" dirty="0">
              <a:latin typeface="Roboto"/>
              <a:ea typeface="Roboto"/>
              <a:cs typeface="Roboto"/>
              <a:sym typeface="Roboto"/>
            </a:endParaRPr>
          </a:p>
          <a:p>
            <a:pPr marL="142875" lvl="0" indent="-187325" algn="l" rtl="0">
              <a:lnSpc>
                <a:spcPct val="100000"/>
              </a:lnSpc>
              <a:spcBef>
                <a:spcPts val="800"/>
              </a:spcBef>
              <a:spcAft>
                <a:spcPts val="0"/>
              </a:spcAft>
              <a:buClr>
                <a:schemeClr val="dk1"/>
              </a:buClr>
              <a:buSzPts val="1150"/>
              <a:buFont typeface="Roboto"/>
              <a:buChar char="●"/>
            </a:pPr>
            <a:r>
              <a:rPr lang="en-CA" sz="1150" dirty="0">
                <a:latin typeface="Roboto"/>
                <a:ea typeface="Roboto"/>
                <a:cs typeface="Roboto"/>
                <a:sym typeface="Roboto"/>
              </a:rPr>
              <a:t>The variables in the dataset include types such as objects (strings), floats, and integers; Worth mentioning the label column is missing 700 values with no indication of a pattern for the omission.</a:t>
            </a:r>
          </a:p>
          <a:p>
            <a:pPr marL="142875" lvl="0" indent="-187325" algn="l" rtl="0">
              <a:lnSpc>
                <a:spcPct val="100000"/>
              </a:lnSpc>
              <a:spcBef>
                <a:spcPts val="800"/>
              </a:spcBef>
              <a:spcAft>
                <a:spcPts val="0"/>
              </a:spcAft>
              <a:buClr>
                <a:schemeClr val="dk1"/>
              </a:buClr>
              <a:buSzPts val="1150"/>
              <a:buFont typeface="Roboto"/>
              <a:buChar char="●"/>
            </a:pPr>
            <a:r>
              <a:rPr lang="en" sz="1150" dirty="0">
                <a:latin typeface="Roboto"/>
                <a:ea typeface="Roboto"/>
                <a:cs typeface="Roboto"/>
                <a:sym typeface="Roboto"/>
              </a:rPr>
              <a:t>Churned users are busier, they had in average ~3 more drives in the last month than retained users.</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CA" sz="1150" dirty="0">
                <a:latin typeface="Roboto"/>
                <a:ea typeface="Roboto"/>
                <a:cs typeface="Roboto"/>
                <a:sym typeface="Roboto"/>
              </a:rPr>
              <a:t>R</a:t>
            </a:r>
            <a:r>
              <a:rPr lang="en" sz="1150" dirty="0">
                <a:latin typeface="Roboto"/>
                <a:ea typeface="Roboto"/>
                <a:cs typeface="Roboto"/>
                <a:sym typeface="Roboto"/>
              </a:rPr>
              <a:t>egarding app usage, retained users accessed  the app on over twice as many days as churned users in the last month.</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latin typeface="Roboto"/>
                <a:ea typeface="Roboto"/>
                <a:cs typeface="Roboto"/>
                <a:sym typeface="Roboto"/>
              </a:rPr>
              <a:t>The median churned </a:t>
            </a:r>
            <a:r>
              <a:rPr lang="en" sz="1150" b="1" dirty="0">
                <a:latin typeface="Roboto"/>
                <a:ea typeface="Roboto"/>
                <a:cs typeface="Roboto"/>
                <a:sym typeface="Roboto"/>
              </a:rPr>
              <a:t>user drove ~200 more kilometers and 2.5 more hours </a:t>
            </a:r>
            <a:r>
              <a:rPr lang="en" sz="1150" dirty="0">
                <a:latin typeface="Roboto"/>
                <a:ea typeface="Roboto"/>
                <a:cs typeface="Roboto"/>
                <a:sym typeface="Roboto"/>
              </a:rPr>
              <a:t>during the last month than the median retained user.</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latin typeface="Roboto"/>
                <a:ea typeface="Roboto"/>
                <a:cs typeface="Roboto"/>
                <a:sym typeface="Roboto"/>
              </a:rPr>
              <a:t>Churned users had </a:t>
            </a:r>
            <a:r>
              <a:rPr lang="en" sz="1150" b="1" dirty="0">
                <a:latin typeface="Roboto"/>
                <a:ea typeface="Roboto"/>
                <a:cs typeface="Roboto"/>
                <a:sym typeface="Roboto"/>
              </a:rPr>
              <a:t>more drives in fewer days</a:t>
            </a:r>
            <a:r>
              <a:rPr lang="en" sz="1150" dirty="0">
                <a:latin typeface="Roboto"/>
                <a:ea typeface="Roboto"/>
                <a:cs typeface="Roboto"/>
                <a:sym typeface="Roboto"/>
              </a:rPr>
              <a:t>, and their trips were </a:t>
            </a:r>
            <a:r>
              <a:rPr lang="en" sz="1150" b="1" dirty="0">
                <a:latin typeface="Roboto"/>
                <a:ea typeface="Roboto"/>
                <a:cs typeface="Roboto"/>
                <a:sym typeface="Roboto"/>
              </a:rPr>
              <a:t>farther and longer in duration</a:t>
            </a:r>
            <a:r>
              <a:rPr lang="en" sz="1150" dirty="0">
                <a:latin typeface="Roboto"/>
                <a:ea typeface="Roboto"/>
                <a:cs typeface="Roboto"/>
                <a:sym typeface="Roboto"/>
              </a:rPr>
              <a:t>. Perhaps this is suggestive of a user profile; our team will have to continue exploring! </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latin typeface="Roboto"/>
                <a:ea typeface="Roboto"/>
                <a:cs typeface="Roboto"/>
                <a:sym typeface="Roboto"/>
              </a:rPr>
              <a:t>The median user who churned </a:t>
            </a:r>
            <a:r>
              <a:rPr lang="en" sz="1150" b="1" dirty="0">
                <a:latin typeface="Roboto"/>
                <a:ea typeface="Roboto"/>
                <a:cs typeface="Roboto"/>
                <a:sym typeface="Roboto"/>
              </a:rPr>
              <a:t>drove 698 kilometers each day </a:t>
            </a:r>
            <a:r>
              <a:rPr lang="en" sz="1150" dirty="0">
                <a:latin typeface="Roboto"/>
                <a:ea typeface="Roboto"/>
                <a:cs typeface="Roboto"/>
                <a:sym typeface="Roboto"/>
              </a:rPr>
              <a:t>they drove last month, </a:t>
            </a:r>
            <a:r>
              <a:rPr lang="en" sz="1150" b="1" dirty="0">
                <a:latin typeface="Roboto"/>
                <a:ea typeface="Roboto"/>
                <a:cs typeface="Roboto"/>
                <a:sym typeface="Roboto"/>
              </a:rPr>
              <a:t>which is about 240% the per-drive-day distance of retained users.</a:t>
            </a:r>
            <a:endParaRPr sz="1150" b="1"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CA" sz="1150" dirty="0">
                <a:solidFill>
                  <a:schemeClr val="dk1"/>
                </a:solidFill>
                <a:latin typeface="Roboto"/>
                <a:ea typeface="Roboto"/>
                <a:cs typeface="Roboto"/>
                <a:sym typeface="Roboto"/>
              </a:rPr>
              <a:t>A</a:t>
            </a:r>
            <a:r>
              <a:rPr lang="en" sz="1150" dirty="0">
                <a:solidFill>
                  <a:schemeClr val="dk1"/>
                </a:solidFill>
                <a:latin typeface="Roboto"/>
                <a:ea typeface="Roboto"/>
                <a:cs typeface="Roboto"/>
                <a:sym typeface="Roboto"/>
              </a:rPr>
              <a:t>ll the users represented in this data (churn or retained) drive a lot! It is probably safe to assume that this data does not represent typical drivers at large. </a:t>
            </a:r>
            <a:endParaRPr sz="1150" dirty="0">
              <a:latin typeface="Roboto"/>
              <a:ea typeface="Roboto"/>
              <a:cs typeface="Roboto"/>
              <a:sym typeface="Roboto"/>
            </a:endParaRPr>
          </a:p>
          <a:p>
            <a:pPr marL="457200" lvl="0" indent="0" algn="l" rtl="0">
              <a:spcBef>
                <a:spcPts val="1000"/>
              </a:spcBef>
              <a:spcAft>
                <a:spcPts val="1000"/>
              </a:spcAft>
              <a:buNone/>
            </a:pPr>
            <a:endParaRPr sz="1200" dirty="0">
              <a:latin typeface="Roboto"/>
              <a:ea typeface="Roboto"/>
              <a:cs typeface="Roboto"/>
              <a:sym typeface="Roboto"/>
            </a:endParaRPr>
          </a:p>
        </p:txBody>
      </p:sp>
      <p:sp>
        <p:nvSpPr>
          <p:cNvPr id="6" name="Google Shape;166;p8">
            <a:extLst>
              <a:ext uri="{FF2B5EF4-FFF2-40B4-BE49-F238E27FC236}">
                <a16:creationId xmlns:a16="http://schemas.microsoft.com/office/drawing/2014/main" id="{C6DA009C-8CDE-5A3D-FD1C-42D788AFAE2C}"/>
              </a:ext>
            </a:extLst>
          </p:cNvPr>
          <p:cNvSpPr txBox="1"/>
          <p:nvPr/>
        </p:nvSpPr>
        <p:spPr>
          <a:xfrm>
            <a:off x="379300" y="7164788"/>
            <a:ext cx="3448800" cy="2260200"/>
          </a:xfrm>
          <a:prstGeom prst="rect">
            <a:avLst/>
          </a:prstGeom>
          <a:noFill/>
          <a:ln>
            <a:noFill/>
          </a:ln>
        </p:spPr>
        <p:txBody>
          <a:bodyPr spcFirstLastPara="1" wrap="square" lIns="91425" tIns="91425" rIns="91425" bIns="91425" anchor="t" anchorCtr="0">
            <a:spAutoFit/>
          </a:bodyPr>
          <a:lstStyle/>
          <a:p>
            <a:pPr marL="285750" lvl="0" indent="-187325" algn="l" rtl="0">
              <a:spcBef>
                <a:spcPts val="0"/>
              </a:spcBef>
              <a:spcAft>
                <a:spcPts val="0"/>
              </a:spcAft>
              <a:buClr>
                <a:schemeClr val="dk1"/>
              </a:buClr>
              <a:buSzPts val="1150"/>
              <a:buFont typeface="Roboto"/>
              <a:buChar char="➔"/>
            </a:pPr>
            <a:r>
              <a:rPr lang="en" sz="1150" b="1" dirty="0">
                <a:solidFill>
                  <a:schemeClr val="dk1"/>
                </a:solidFill>
                <a:latin typeface="Roboto"/>
                <a:ea typeface="Roboto"/>
                <a:cs typeface="Roboto"/>
                <a:sym typeface="Roboto"/>
              </a:rPr>
              <a:t>Our team recommends gathering more data on the super-drivers</a:t>
            </a:r>
            <a:r>
              <a:rPr lang="en" sz="1150" dirty="0">
                <a:solidFill>
                  <a:schemeClr val="dk1"/>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dirty="0">
              <a:solidFill>
                <a:schemeClr val="dk1"/>
              </a:solidFill>
              <a:latin typeface="Roboto"/>
              <a:ea typeface="Roboto"/>
              <a:cs typeface="Roboto"/>
              <a:sym typeface="Roboto"/>
            </a:endParaRPr>
          </a:p>
          <a:p>
            <a:pPr marL="285750" lvl="0" indent="-187325" algn="l" rtl="0">
              <a:spcBef>
                <a:spcPts val="1000"/>
              </a:spcBef>
              <a:spcAft>
                <a:spcPts val="1000"/>
              </a:spcAft>
              <a:buClr>
                <a:schemeClr val="dk1"/>
              </a:buClr>
              <a:buSzPts val="1150"/>
              <a:buFont typeface="Roboto"/>
              <a:buChar char="➔"/>
            </a:pPr>
            <a:r>
              <a:rPr lang="en" sz="1150" b="1" dirty="0">
                <a:solidFill>
                  <a:schemeClr val="dk1"/>
                </a:solidFill>
                <a:latin typeface="Roboto"/>
                <a:ea typeface="Roboto"/>
                <a:cs typeface="Roboto"/>
                <a:sym typeface="Roboto"/>
              </a:rPr>
              <a:t>The immediate next step is to conduct thorough EDA and develop data visualizations</a:t>
            </a:r>
            <a:r>
              <a:rPr lang="en" sz="1150" dirty="0">
                <a:solidFill>
                  <a:schemeClr val="dk1"/>
                </a:solidFill>
                <a:latin typeface="Roboto"/>
                <a:ea typeface="Roboto"/>
                <a:cs typeface="Roboto"/>
                <a:sym typeface="Roboto"/>
              </a:rPr>
              <a:t> to illustrate the narrative behind the data and guide future project decisions. </a:t>
            </a:r>
            <a:endParaRPr sz="1150" dirty="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466</Words>
  <Application>Microsoft Office PowerPoint</Application>
  <PresentationFormat>Custom</PresentationFormat>
  <Paragraphs>24</Paragraphs>
  <Slides>2</Slides>
  <Notes>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vt:i4>
      </vt:variant>
    </vt:vector>
  </HeadingPairs>
  <TitlesOfParts>
    <vt:vector size="12" baseType="lpstr">
      <vt:lpstr>PT Sans Narrow</vt:lpstr>
      <vt:lpstr>Roboto</vt:lpstr>
      <vt:lpstr>Lato</vt:lpstr>
      <vt:lpstr>Google Sans SemiBold</vt:lpstr>
      <vt:lpstr>Google Sans</vt:lpstr>
      <vt:lpstr>Work Sans</vt:lpstr>
      <vt:lpstr>Calibri</vt:lpstr>
      <vt:lpstr>Arial</vt:lpstr>
      <vt:lpstr>Simple Light</vt:lpstr>
      <vt:lpstr>Simple Light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DAD</dc:creator>
  <cp:lastModifiedBy>Alfonso Torres</cp:lastModifiedBy>
  <cp:revision>7</cp:revision>
  <cp:lastPrinted>2025-02-17T20:05:52Z</cp:lastPrinted>
  <dcterms:modified xsi:type="dcterms:W3CDTF">2025-02-17T20:07:17Z</dcterms:modified>
</cp:coreProperties>
</file>